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Canva Sans Bold" panose="020B0604020202020204" charset="0"/>
      <p:regular r:id="rId16"/>
    </p:embeddedFont>
    <p:embeddedFont>
      <p:font typeface="Poppins" panose="00000500000000000000" pitchFamily="2" charset="-94"/>
      <p:regular r:id="rId17"/>
    </p:embeddedFont>
    <p:embeddedFont>
      <p:font typeface="Poppins Bold" panose="00000800000000000000" charset="-94"/>
      <p:regular r:id="rId18"/>
    </p:embeddedFont>
    <p:embeddedFont>
      <p:font typeface="Sarabun Bold" panose="020B0604020202020204" charset="-34"/>
      <p:regular r:id="rId19"/>
    </p:embeddedFont>
    <p:embeddedFont>
      <p:font typeface="Times New Roman Condensed Bold" panose="020B0604020202020204" charset="-9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805" autoAdjust="0"/>
  </p:normalViewPr>
  <p:slideViewPr>
    <p:cSldViewPr>
      <p:cViewPr varScale="1">
        <p:scale>
          <a:sx n="61" d="100"/>
          <a:sy n="61" d="100"/>
        </p:scale>
        <p:origin x="7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9864782"/>
            <a:ext cx="18288001" cy="422218"/>
            <a:chOff x="0" y="0"/>
            <a:chExt cx="544698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46980" cy="812800"/>
            </a:xfrm>
            <a:custGeom>
              <a:avLst/>
              <a:gdLst/>
              <a:ahLst/>
              <a:cxnLst/>
              <a:rect l="l" t="t" r="r" b="b"/>
              <a:pathLst>
                <a:path w="5446980" h="812800">
                  <a:moveTo>
                    <a:pt x="0" y="0"/>
                  </a:moveTo>
                  <a:lnTo>
                    <a:pt x="5446980" y="0"/>
                  </a:lnTo>
                  <a:lnTo>
                    <a:pt x="544698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44698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45526" y="8428472"/>
            <a:ext cx="2465693" cy="724431"/>
          </a:xfrm>
          <a:custGeom>
            <a:avLst/>
            <a:gdLst/>
            <a:ahLst/>
            <a:cxnLst/>
            <a:rect l="l" t="t" r="r" b="b"/>
            <a:pathLst>
              <a:path w="2465693" h="724431">
                <a:moveTo>
                  <a:pt x="0" y="0"/>
                </a:moveTo>
                <a:lnTo>
                  <a:pt x="2465693" y="0"/>
                </a:lnTo>
                <a:lnTo>
                  <a:pt x="2465693" y="724430"/>
                </a:lnTo>
                <a:lnTo>
                  <a:pt x="0" y="724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411219" y="8104050"/>
            <a:ext cx="1275203" cy="1565003"/>
          </a:xfrm>
          <a:custGeom>
            <a:avLst/>
            <a:gdLst/>
            <a:ahLst/>
            <a:cxnLst/>
            <a:rect l="l" t="t" r="r" b="b"/>
            <a:pathLst>
              <a:path w="1275203" h="1565003">
                <a:moveTo>
                  <a:pt x="0" y="0"/>
                </a:moveTo>
                <a:lnTo>
                  <a:pt x="1275203" y="0"/>
                </a:lnTo>
                <a:lnTo>
                  <a:pt x="1275203" y="1565003"/>
                </a:lnTo>
                <a:lnTo>
                  <a:pt x="0" y="1565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3669630" y="1581391"/>
            <a:ext cx="4299524" cy="5411300"/>
          </a:xfrm>
          <a:custGeom>
            <a:avLst/>
            <a:gdLst/>
            <a:ahLst/>
            <a:cxnLst/>
            <a:rect l="l" t="t" r="r" b="b"/>
            <a:pathLst>
              <a:path w="4299524" h="5411300">
                <a:moveTo>
                  <a:pt x="0" y="0"/>
                </a:moveTo>
                <a:lnTo>
                  <a:pt x="4299524" y="0"/>
                </a:lnTo>
                <a:lnTo>
                  <a:pt x="4299524" y="5411300"/>
                </a:lnTo>
                <a:lnTo>
                  <a:pt x="0" y="5411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1524000" y="3559845"/>
            <a:ext cx="10645131" cy="37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AKCİĞER KANSERİ TEŞHİSİ VE</a:t>
            </a:r>
            <a:endParaRPr lang="tr-TR" sz="5400" b="1" dirty="0">
              <a:solidFill>
                <a:srgbClr val="010101"/>
              </a:solidFill>
              <a:latin typeface="Times New Roman Condensed Bold"/>
              <a:ea typeface="Times New Roman Condensed Bold"/>
              <a:cs typeface="Times New Roman Condensed Bold"/>
              <a:sym typeface="Times New Roman Condensed Bold"/>
            </a:endParaRPr>
          </a:p>
          <a:p>
            <a:pPr algn="l">
              <a:lnSpc>
                <a:spcPts val="7200"/>
              </a:lnSpc>
            </a:pPr>
            <a:r>
              <a:rPr lang="en-US" sz="54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TEDAVİ PLANLAMASI İÇİN YAPAY ZEKA DESTEKLİ WEB UYGULAMASI</a:t>
            </a:r>
          </a:p>
          <a:p>
            <a:pPr algn="l">
              <a:lnSpc>
                <a:spcPts val="7200"/>
              </a:lnSpc>
            </a:pPr>
            <a:endParaRPr lang="en-US" sz="7200" b="1" dirty="0">
              <a:solidFill>
                <a:srgbClr val="010101"/>
              </a:solidFill>
              <a:latin typeface="Times New Roman Condensed Bold"/>
              <a:ea typeface="Times New Roman Condensed Bold"/>
              <a:cs typeface="Times New Roman Condensed Bold"/>
              <a:sym typeface="Times New Roman Condense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90962" y="9171952"/>
            <a:ext cx="2895039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b="1" dirty="0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2025-Şubat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98226" y="9148775"/>
            <a:ext cx="2141934" cy="33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Hasan Can Ç</a:t>
            </a:r>
            <a:r>
              <a:rPr lang="tr-TR" sz="2199" b="1" dirty="0">
                <a:solidFill>
                  <a:srgbClr val="000000"/>
                </a:solidFill>
                <a:latin typeface="Sarabun Bold"/>
                <a:ea typeface="Sarabun Bold"/>
                <a:cs typeface="Sarabun Bold"/>
                <a:sym typeface="Sarabun Bold"/>
              </a:rPr>
              <a:t>elik</a:t>
            </a:r>
            <a:endParaRPr lang="en-US" sz="2199" b="1" dirty="0">
              <a:solidFill>
                <a:srgbClr val="000000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04189" y="946457"/>
            <a:ext cx="16279622" cy="8811345"/>
          </a:xfrm>
          <a:custGeom>
            <a:avLst/>
            <a:gdLst/>
            <a:ahLst/>
            <a:cxnLst/>
            <a:rect l="l" t="t" r="r" b="b"/>
            <a:pathLst>
              <a:path w="16279622" h="8811345">
                <a:moveTo>
                  <a:pt x="0" y="0"/>
                </a:moveTo>
                <a:lnTo>
                  <a:pt x="16279622" y="0"/>
                </a:lnTo>
                <a:lnTo>
                  <a:pt x="16279622" y="8811346"/>
                </a:lnTo>
                <a:lnTo>
                  <a:pt x="0" y="8811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244077" y="9773043"/>
            <a:ext cx="40475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tr-TR" sz="2528" b="1" dirty="0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10</a:t>
            </a:r>
            <a:endParaRPr lang="en-US" sz="2528" b="1" dirty="0">
              <a:solidFill>
                <a:srgbClr val="010101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</p:spTree>
  </p:cSld>
  <p:clrMapOvr>
    <a:masterClrMapping/>
  </p:clrMapOvr>
  <p:transition spd="slow">
    <p:cover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3921" y="1048475"/>
            <a:ext cx="15180157" cy="8686467"/>
          </a:xfrm>
          <a:custGeom>
            <a:avLst/>
            <a:gdLst/>
            <a:ahLst/>
            <a:cxnLst/>
            <a:rect l="l" t="t" r="r" b="b"/>
            <a:pathLst>
              <a:path w="15180157" h="8686467">
                <a:moveTo>
                  <a:pt x="0" y="0"/>
                </a:moveTo>
                <a:lnTo>
                  <a:pt x="15180158" y="0"/>
                </a:lnTo>
                <a:lnTo>
                  <a:pt x="15180158" y="8686468"/>
                </a:lnTo>
                <a:lnTo>
                  <a:pt x="0" y="8686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7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244077" y="9773043"/>
            <a:ext cx="40475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tr-TR" sz="2528" b="1" dirty="0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11</a:t>
            </a:r>
            <a:endParaRPr lang="en-US" sz="2528" b="1" dirty="0">
              <a:solidFill>
                <a:srgbClr val="010101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065624DD-AB17-82E9-2E73-E82AE3D26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4" y="1443561"/>
            <a:ext cx="16582998" cy="781473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244077" y="9773043"/>
            <a:ext cx="40475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tr-TR" sz="2528" b="1" dirty="0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12</a:t>
            </a:r>
            <a:endParaRPr lang="en-US" sz="2528" b="1" dirty="0">
              <a:solidFill>
                <a:srgbClr val="010101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864114" y="2225451"/>
            <a:ext cx="4235323" cy="6356958"/>
          </a:xfrm>
          <a:custGeom>
            <a:avLst/>
            <a:gdLst/>
            <a:ahLst/>
            <a:cxnLst/>
            <a:rect l="l" t="t" r="r" b="b"/>
            <a:pathLst>
              <a:path w="4235323" h="6356958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1313086" y="365433"/>
            <a:ext cx="15661827" cy="280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SONUÇLAR, DEĞERLEND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RME VE </a:t>
            </a:r>
          </a:p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GELECEK ÇALIŞMALAR</a:t>
            </a:r>
          </a:p>
          <a:p>
            <a:pPr algn="ctr">
              <a:lnSpc>
                <a:spcPts val="7080"/>
              </a:lnSpc>
            </a:pPr>
            <a:endParaRPr lang="en-US" sz="6000" b="1" dirty="0">
              <a:solidFill>
                <a:srgbClr val="010101"/>
              </a:solidFill>
              <a:latin typeface="Times New Roman Condensed Bold"/>
              <a:ea typeface="Times New Roman Condensed Bold"/>
              <a:cs typeface="Times New Roman Condensed Bold"/>
              <a:sym typeface="Times New Roman Condense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4077" y="9773043"/>
            <a:ext cx="40475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tr-TR" sz="2528" b="1" dirty="0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13</a:t>
            </a:r>
            <a:endParaRPr lang="en-US" sz="2528" b="1" dirty="0">
              <a:solidFill>
                <a:srgbClr val="010101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759852" y="3416544"/>
            <a:ext cx="1691836" cy="95166"/>
          </a:xfrm>
          <a:custGeom>
            <a:avLst/>
            <a:gdLst/>
            <a:ahLst/>
            <a:cxnLst/>
            <a:rect l="l" t="t" r="r" b="b"/>
            <a:pathLst>
              <a:path w="1691836" h="95166">
                <a:moveTo>
                  <a:pt x="0" y="0"/>
                </a:moveTo>
                <a:lnTo>
                  <a:pt x="1691836" y="0"/>
                </a:lnTo>
                <a:lnTo>
                  <a:pt x="1691836" y="95166"/>
                </a:lnTo>
                <a:lnTo>
                  <a:pt x="0" y="9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5759852" y="7086423"/>
            <a:ext cx="1691836" cy="95166"/>
          </a:xfrm>
          <a:custGeom>
            <a:avLst/>
            <a:gdLst/>
            <a:ahLst/>
            <a:cxnLst/>
            <a:rect l="l" t="t" r="r" b="b"/>
            <a:pathLst>
              <a:path w="1691836" h="95166">
                <a:moveTo>
                  <a:pt x="0" y="0"/>
                </a:moveTo>
                <a:lnTo>
                  <a:pt x="1691836" y="0"/>
                </a:lnTo>
                <a:lnTo>
                  <a:pt x="1691836" y="95165"/>
                </a:lnTo>
                <a:lnTo>
                  <a:pt x="0" y="95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5759852" y="5275275"/>
            <a:ext cx="1691836" cy="95166"/>
          </a:xfrm>
          <a:custGeom>
            <a:avLst/>
            <a:gdLst/>
            <a:ahLst/>
            <a:cxnLst/>
            <a:rect l="l" t="t" r="r" b="b"/>
            <a:pathLst>
              <a:path w="1691836" h="95166">
                <a:moveTo>
                  <a:pt x="0" y="0"/>
                </a:moveTo>
                <a:lnTo>
                  <a:pt x="1691836" y="0"/>
                </a:lnTo>
                <a:lnTo>
                  <a:pt x="1691836" y="95166"/>
                </a:lnTo>
                <a:lnTo>
                  <a:pt x="0" y="95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6030770" y="2708111"/>
            <a:ext cx="43664" cy="4990192"/>
          </a:xfrm>
          <a:custGeom>
            <a:avLst/>
            <a:gdLst/>
            <a:ahLst/>
            <a:cxnLst/>
            <a:rect l="l" t="t" r="r" b="b"/>
            <a:pathLst>
              <a:path w="43664" h="4990192">
                <a:moveTo>
                  <a:pt x="0" y="0"/>
                </a:moveTo>
                <a:lnTo>
                  <a:pt x="43664" y="0"/>
                </a:lnTo>
                <a:lnTo>
                  <a:pt x="43664" y="4990192"/>
                </a:lnTo>
                <a:lnTo>
                  <a:pt x="0" y="4990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5759852" y="3109754"/>
            <a:ext cx="658973" cy="658973"/>
          </a:xfrm>
          <a:custGeom>
            <a:avLst/>
            <a:gdLst/>
            <a:ahLst/>
            <a:cxnLst/>
            <a:rect l="l" t="t" r="r" b="b"/>
            <a:pathLst>
              <a:path w="658973" h="658973">
                <a:moveTo>
                  <a:pt x="0" y="0"/>
                </a:moveTo>
                <a:lnTo>
                  <a:pt x="658973" y="0"/>
                </a:lnTo>
                <a:lnTo>
                  <a:pt x="658973" y="658973"/>
                </a:lnTo>
                <a:lnTo>
                  <a:pt x="0" y="658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5759852" y="4993371"/>
            <a:ext cx="658973" cy="658973"/>
          </a:xfrm>
          <a:custGeom>
            <a:avLst/>
            <a:gdLst/>
            <a:ahLst/>
            <a:cxnLst/>
            <a:rect l="l" t="t" r="r" b="b"/>
            <a:pathLst>
              <a:path w="658973" h="658973">
                <a:moveTo>
                  <a:pt x="0" y="0"/>
                </a:moveTo>
                <a:lnTo>
                  <a:pt x="658973" y="0"/>
                </a:lnTo>
                <a:lnTo>
                  <a:pt x="658973" y="658973"/>
                </a:lnTo>
                <a:lnTo>
                  <a:pt x="0" y="658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Freeform 16"/>
          <p:cNvSpPr/>
          <p:nvPr/>
        </p:nvSpPr>
        <p:spPr>
          <a:xfrm>
            <a:off x="5759852" y="6804519"/>
            <a:ext cx="658973" cy="658973"/>
          </a:xfrm>
          <a:custGeom>
            <a:avLst/>
            <a:gdLst/>
            <a:ahLst/>
            <a:cxnLst/>
            <a:rect l="l" t="t" r="r" b="b"/>
            <a:pathLst>
              <a:path w="658973" h="658973">
                <a:moveTo>
                  <a:pt x="0" y="0"/>
                </a:moveTo>
                <a:lnTo>
                  <a:pt x="658973" y="0"/>
                </a:lnTo>
                <a:lnTo>
                  <a:pt x="658973" y="658973"/>
                </a:lnTo>
                <a:lnTo>
                  <a:pt x="0" y="658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7" name="Group 17"/>
          <p:cNvGrpSpPr/>
          <p:nvPr/>
        </p:nvGrpSpPr>
        <p:grpSpPr>
          <a:xfrm>
            <a:off x="7324259" y="2708111"/>
            <a:ext cx="9935041" cy="1512033"/>
            <a:chOff x="0" y="0"/>
            <a:chExt cx="2498272" cy="3802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8272" cy="380217"/>
            </a:xfrm>
            <a:custGeom>
              <a:avLst/>
              <a:gdLst/>
              <a:ahLst/>
              <a:cxnLst/>
              <a:rect l="l" t="t" r="r" b="b"/>
              <a:pathLst>
                <a:path w="2498272" h="380217">
                  <a:moveTo>
                    <a:pt x="12468" y="0"/>
                  </a:moveTo>
                  <a:lnTo>
                    <a:pt x="2485804" y="0"/>
                  </a:lnTo>
                  <a:cubicBezTo>
                    <a:pt x="2489111" y="0"/>
                    <a:pt x="2492282" y="1314"/>
                    <a:pt x="2494620" y="3652"/>
                  </a:cubicBezTo>
                  <a:cubicBezTo>
                    <a:pt x="2496958" y="5990"/>
                    <a:pt x="2498272" y="9161"/>
                    <a:pt x="2498272" y="12468"/>
                  </a:cubicBezTo>
                  <a:lnTo>
                    <a:pt x="2498272" y="367749"/>
                  </a:lnTo>
                  <a:cubicBezTo>
                    <a:pt x="2498272" y="371056"/>
                    <a:pt x="2496958" y="374227"/>
                    <a:pt x="2494620" y="376565"/>
                  </a:cubicBezTo>
                  <a:cubicBezTo>
                    <a:pt x="2492282" y="378903"/>
                    <a:pt x="2489111" y="380217"/>
                    <a:pt x="2485804" y="380217"/>
                  </a:cubicBezTo>
                  <a:lnTo>
                    <a:pt x="12468" y="380217"/>
                  </a:lnTo>
                  <a:cubicBezTo>
                    <a:pt x="9161" y="380217"/>
                    <a:pt x="5990" y="378903"/>
                    <a:pt x="3652" y="376565"/>
                  </a:cubicBezTo>
                  <a:cubicBezTo>
                    <a:pt x="1314" y="374227"/>
                    <a:pt x="0" y="371056"/>
                    <a:pt x="0" y="367749"/>
                  </a:cubicBezTo>
                  <a:lnTo>
                    <a:pt x="0" y="12468"/>
                  </a:lnTo>
                  <a:cubicBezTo>
                    <a:pt x="0" y="9161"/>
                    <a:pt x="1314" y="5990"/>
                    <a:pt x="3652" y="3652"/>
                  </a:cubicBezTo>
                  <a:cubicBezTo>
                    <a:pt x="5990" y="1314"/>
                    <a:pt x="9161" y="0"/>
                    <a:pt x="12468" y="0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498272" cy="44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24259" y="4566841"/>
            <a:ext cx="9935041" cy="1512033"/>
            <a:chOff x="0" y="0"/>
            <a:chExt cx="2498272" cy="3802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98272" cy="380217"/>
            </a:xfrm>
            <a:custGeom>
              <a:avLst/>
              <a:gdLst/>
              <a:ahLst/>
              <a:cxnLst/>
              <a:rect l="l" t="t" r="r" b="b"/>
              <a:pathLst>
                <a:path w="2498272" h="380217">
                  <a:moveTo>
                    <a:pt x="12468" y="0"/>
                  </a:moveTo>
                  <a:lnTo>
                    <a:pt x="2485804" y="0"/>
                  </a:lnTo>
                  <a:cubicBezTo>
                    <a:pt x="2489111" y="0"/>
                    <a:pt x="2492282" y="1314"/>
                    <a:pt x="2494620" y="3652"/>
                  </a:cubicBezTo>
                  <a:cubicBezTo>
                    <a:pt x="2496958" y="5990"/>
                    <a:pt x="2498272" y="9161"/>
                    <a:pt x="2498272" y="12468"/>
                  </a:cubicBezTo>
                  <a:lnTo>
                    <a:pt x="2498272" y="367749"/>
                  </a:lnTo>
                  <a:cubicBezTo>
                    <a:pt x="2498272" y="371056"/>
                    <a:pt x="2496958" y="374227"/>
                    <a:pt x="2494620" y="376565"/>
                  </a:cubicBezTo>
                  <a:cubicBezTo>
                    <a:pt x="2492282" y="378903"/>
                    <a:pt x="2489111" y="380217"/>
                    <a:pt x="2485804" y="380217"/>
                  </a:cubicBezTo>
                  <a:lnTo>
                    <a:pt x="12468" y="380217"/>
                  </a:lnTo>
                  <a:cubicBezTo>
                    <a:pt x="9161" y="380217"/>
                    <a:pt x="5990" y="378903"/>
                    <a:pt x="3652" y="376565"/>
                  </a:cubicBezTo>
                  <a:cubicBezTo>
                    <a:pt x="1314" y="374227"/>
                    <a:pt x="0" y="371056"/>
                    <a:pt x="0" y="367749"/>
                  </a:cubicBezTo>
                  <a:lnTo>
                    <a:pt x="0" y="12468"/>
                  </a:lnTo>
                  <a:cubicBezTo>
                    <a:pt x="0" y="9161"/>
                    <a:pt x="1314" y="5990"/>
                    <a:pt x="3652" y="3652"/>
                  </a:cubicBezTo>
                  <a:cubicBezTo>
                    <a:pt x="5990" y="1314"/>
                    <a:pt x="9161" y="0"/>
                    <a:pt x="12468" y="0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498272" cy="44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24259" y="6425572"/>
            <a:ext cx="9935041" cy="1512033"/>
            <a:chOff x="0" y="0"/>
            <a:chExt cx="2498272" cy="3802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8272" cy="380217"/>
            </a:xfrm>
            <a:custGeom>
              <a:avLst/>
              <a:gdLst/>
              <a:ahLst/>
              <a:cxnLst/>
              <a:rect l="l" t="t" r="r" b="b"/>
              <a:pathLst>
                <a:path w="2498272" h="380217">
                  <a:moveTo>
                    <a:pt x="12468" y="0"/>
                  </a:moveTo>
                  <a:lnTo>
                    <a:pt x="2485804" y="0"/>
                  </a:lnTo>
                  <a:cubicBezTo>
                    <a:pt x="2489111" y="0"/>
                    <a:pt x="2492282" y="1314"/>
                    <a:pt x="2494620" y="3652"/>
                  </a:cubicBezTo>
                  <a:cubicBezTo>
                    <a:pt x="2496958" y="5990"/>
                    <a:pt x="2498272" y="9161"/>
                    <a:pt x="2498272" y="12468"/>
                  </a:cubicBezTo>
                  <a:lnTo>
                    <a:pt x="2498272" y="367749"/>
                  </a:lnTo>
                  <a:cubicBezTo>
                    <a:pt x="2498272" y="371056"/>
                    <a:pt x="2496958" y="374227"/>
                    <a:pt x="2494620" y="376565"/>
                  </a:cubicBezTo>
                  <a:cubicBezTo>
                    <a:pt x="2492282" y="378903"/>
                    <a:pt x="2489111" y="380217"/>
                    <a:pt x="2485804" y="380217"/>
                  </a:cubicBezTo>
                  <a:lnTo>
                    <a:pt x="12468" y="380217"/>
                  </a:lnTo>
                  <a:cubicBezTo>
                    <a:pt x="9161" y="380217"/>
                    <a:pt x="5990" y="378903"/>
                    <a:pt x="3652" y="376565"/>
                  </a:cubicBezTo>
                  <a:cubicBezTo>
                    <a:pt x="1314" y="374227"/>
                    <a:pt x="0" y="371056"/>
                    <a:pt x="0" y="367749"/>
                  </a:cubicBezTo>
                  <a:lnTo>
                    <a:pt x="0" y="12468"/>
                  </a:lnTo>
                  <a:cubicBezTo>
                    <a:pt x="0" y="9161"/>
                    <a:pt x="1314" y="5990"/>
                    <a:pt x="3652" y="3652"/>
                  </a:cubicBezTo>
                  <a:cubicBezTo>
                    <a:pt x="5990" y="1314"/>
                    <a:pt x="9161" y="0"/>
                    <a:pt x="12468" y="0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2498272" cy="44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989595" y="3179042"/>
            <a:ext cx="245219" cy="46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1"/>
              </a:lnSpc>
              <a:spcBef>
                <a:spcPct val="0"/>
              </a:spcBef>
            </a:pPr>
            <a:r>
              <a:rPr lang="en-US" sz="266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89595" y="6873806"/>
            <a:ext cx="245219" cy="46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1"/>
              </a:lnSpc>
              <a:spcBef>
                <a:spcPct val="0"/>
              </a:spcBef>
            </a:pPr>
            <a:r>
              <a:rPr lang="en-US" sz="266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9595" y="5064616"/>
            <a:ext cx="245219" cy="46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1"/>
              </a:lnSpc>
              <a:spcBef>
                <a:spcPct val="0"/>
              </a:spcBef>
            </a:pPr>
            <a:r>
              <a:rPr lang="en-US" sz="266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13067" y="3382091"/>
            <a:ext cx="8803615" cy="996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0"/>
              </a:lnSpc>
            </a:pPr>
            <a:r>
              <a:rPr lang="en-US" sz="1893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Daha büyük ve çeşitli hasta verileriyle modelin performansı artırılabilir.</a:t>
            </a:r>
          </a:p>
          <a:p>
            <a:pPr algn="just">
              <a:lnSpc>
                <a:spcPts val="2650"/>
              </a:lnSpc>
            </a:pPr>
            <a:endParaRPr lang="en-US" sz="1893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endParaRPr lang="en-US" sz="1893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51688" y="2771750"/>
            <a:ext cx="9001383" cy="66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0"/>
              </a:lnSpc>
            </a:pPr>
            <a:r>
              <a:rPr lang="en-US" sz="189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VERI SETININ GENIŞLETILMESI</a:t>
            </a:r>
          </a:p>
          <a:p>
            <a:pPr algn="l">
              <a:lnSpc>
                <a:spcPts val="2650"/>
              </a:lnSpc>
              <a:spcBef>
                <a:spcPct val="0"/>
              </a:spcBef>
            </a:pPr>
            <a:endParaRPr lang="en-US" sz="1893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451688" y="5264270"/>
            <a:ext cx="8803615" cy="996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0"/>
              </a:lnSpc>
            </a:pPr>
            <a:r>
              <a:rPr lang="en-US" sz="1893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Eğitilen modeller, validasyon ve test veri seti üzerinde değerlendirildi.</a:t>
            </a:r>
          </a:p>
          <a:p>
            <a:pPr algn="just">
              <a:lnSpc>
                <a:spcPts val="2650"/>
              </a:lnSpc>
            </a:pPr>
            <a:endParaRPr lang="en-US" sz="1893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endParaRPr lang="en-US" sz="1893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451688" y="4702950"/>
            <a:ext cx="9001383" cy="66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0"/>
              </a:lnSpc>
            </a:pPr>
            <a:r>
              <a:rPr lang="en-US" sz="189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GERÇEK KLINIK TESTLER:</a:t>
            </a:r>
          </a:p>
          <a:p>
            <a:pPr algn="l">
              <a:lnSpc>
                <a:spcPts val="2650"/>
              </a:lnSpc>
              <a:spcBef>
                <a:spcPct val="0"/>
              </a:spcBef>
            </a:pPr>
            <a:endParaRPr lang="en-US" sz="1893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451688" y="6568636"/>
            <a:ext cx="9001383" cy="66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0"/>
              </a:lnSpc>
            </a:pPr>
            <a:r>
              <a:rPr lang="en-US" sz="189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OPTIMIZASYONU</a:t>
            </a:r>
          </a:p>
          <a:p>
            <a:pPr algn="l">
              <a:lnSpc>
                <a:spcPts val="2650"/>
              </a:lnSpc>
              <a:spcBef>
                <a:spcPct val="0"/>
              </a:spcBef>
            </a:pPr>
            <a:endParaRPr lang="en-US" sz="1893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451688" y="7029273"/>
            <a:ext cx="8803615" cy="13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0"/>
              </a:lnSpc>
            </a:pPr>
            <a:r>
              <a:rPr lang="en-US" sz="1893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CT ve MRI gibi farklı tıbbi görüntülerle modelin genel performansı test edilmeli.</a:t>
            </a:r>
          </a:p>
          <a:p>
            <a:pPr algn="just">
              <a:lnSpc>
                <a:spcPts val="2650"/>
              </a:lnSpc>
            </a:pPr>
            <a:endParaRPr lang="en-US" sz="1893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endParaRPr lang="en-US" sz="1893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14802" y="4583430"/>
            <a:ext cx="14258397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DİNLEDİĞİNİZ İÇİN TEŞEKKÜRLER...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4077" y="9773043"/>
            <a:ext cx="40475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tr-TR" sz="2528" b="1" dirty="0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14</a:t>
            </a:r>
            <a:endParaRPr lang="en-US" sz="2528" b="1" dirty="0">
              <a:solidFill>
                <a:srgbClr val="010101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028700" y="5836536"/>
            <a:ext cx="12346599" cy="1823251"/>
          </a:xfrm>
          <a:custGeom>
            <a:avLst/>
            <a:gdLst/>
            <a:ahLst/>
            <a:cxnLst/>
            <a:rect l="l" t="t" r="r" b="b"/>
            <a:pathLst>
              <a:path w="12346599" h="1823251">
                <a:moveTo>
                  <a:pt x="0" y="0"/>
                </a:moveTo>
                <a:lnTo>
                  <a:pt x="12346599" y="0"/>
                </a:lnTo>
                <a:lnTo>
                  <a:pt x="12346599" y="1823251"/>
                </a:lnTo>
                <a:lnTo>
                  <a:pt x="0" y="182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91" r="-419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028700" y="2705750"/>
            <a:ext cx="12346599" cy="1823251"/>
          </a:xfrm>
          <a:custGeom>
            <a:avLst/>
            <a:gdLst/>
            <a:ahLst/>
            <a:cxnLst/>
            <a:rect l="l" t="t" r="r" b="b"/>
            <a:pathLst>
              <a:path w="12346599" h="1823251">
                <a:moveTo>
                  <a:pt x="0" y="0"/>
                </a:moveTo>
                <a:lnTo>
                  <a:pt x="12346599" y="0"/>
                </a:lnTo>
                <a:lnTo>
                  <a:pt x="12346599" y="1823252"/>
                </a:lnTo>
                <a:lnTo>
                  <a:pt x="0" y="1823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91" r="-419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2535527" y="3322154"/>
            <a:ext cx="10590103" cy="189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Akciğer kanseri, dünya genelinde en yaygın ve ölümcül kanser türlerinden biridir. </a:t>
            </a:r>
          </a:p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Erken teşhis, hastalığın tedavisinde kritik bir rol oynar. </a:t>
            </a:r>
          </a:p>
          <a:p>
            <a:pPr algn="just">
              <a:lnSpc>
                <a:spcPts val="2530"/>
              </a:lnSpc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30"/>
              </a:lnSpc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30"/>
              </a:lnSpc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96690" y="3161314"/>
            <a:ext cx="689897" cy="912124"/>
          </a:xfrm>
          <a:custGeom>
            <a:avLst/>
            <a:gdLst/>
            <a:ahLst/>
            <a:cxnLst/>
            <a:rect l="l" t="t" r="r" b="b"/>
            <a:pathLst>
              <a:path w="689897" h="912124">
                <a:moveTo>
                  <a:pt x="0" y="0"/>
                </a:moveTo>
                <a:lnTo>
                  <a:pt x="689898" y="0"/>
                </a:lnTo>
                <a:lnTo>
                  <a:pt x="689898" y="912124"/>
                </a:lnTo>
                <a:lnTo>
                  <a:pt x="0" y="91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362368" y="6078225"/>
            <a:ext cx="758543" cy="1129701"/>
          </a:xfrm>
          <a:custGeom>
            <a:avLst/>
            <a:gdLst/>
            <a:ahLst/>
            <a:cxnLst/>
            <a:rect l="l" t="t" r="r" b="b"/>
            <a:pathLst>
              <a:path w="758543" h="1129701">
                <a:moveTo>
                  <a:pt x="0" y="0"/>
                </a:moveTo>
                <a:lnTo>
                  <a:pt x="758542" y="0"/>
                </a:lnTo>
                <a:lnTo>
                  <a:pt x="758542" y="1129701"/>
                </a:lnTo>
                <a:lnTo>
                  <a:pt x="0" y="1129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13769745" y="2705750"/>
            <a:ext cx="3905319" cy="4114800"/>
          </a:xfrm>
          <a:custGeom>
            <a:avLst/>
            <a:gdLst/>
            <a:ahLst/>
            <a:cxnLst/>
            <a:rect l="l" t="t" r="r" b="b"/>
            <a:pathLst>
              <a:path w="3905319" h="4114800">
                <a:moveTo>
                  <a:pt x="0" y="0"/>
                </a:moveTo>
                <a:lnTo>
                  <a:pt x="3905320" y="0"/>
                </a:lnTo>
                <a:lnTo>
                  <a:pt x="3905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3000903" y="468630"/>
            <a:ext cx="1228619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GİRİŞ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4077" y="9773043"/>
            <a:ext cx="40475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tr-TR" sz="2528" b="1" dirty="0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2</a:t>
            </a:r>
            <a:endParaRPr lang="en-US" sz="2528" b="1" dirty="0">
              <a:solidFill>
                <a:srgbClr val="010101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35527" y="5907383"/>
            <a:ext cx="10590103" cy="189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endParaRPr/>
          </a:p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Bilgisayarlı tomografi (BT) görüntüleri, akciğer kanserinin erken teşhisinde önemli bir rol oynamaktadır; ancak bu görüntülerin manuel analizi, uzman hekimler için zaman alıcı ve yorucu bir süreç olabilir. Ayrıca, erken aşamada doğru teşhis yapılamadığında, hastaların tedavi şansı önemli ölçüde azalır.</a:t>
            </a: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4231779" y="2445913"/>
            <a:ext cx="9824442" cy="7478857"/>
          </a:xfrm>
          <a:custGeom>
            <a:avLst/>
            <a:gdLst/>
            <a:ahLst/>
            <a:cxnLst/>
            <a:rect l="l" t="t" r="r" b="b"/>
            <a:pathLst>
              <a:path w="9824442" h="7478857">
                <a:moveTo>
                  <a:pt x="0" y="0"/>
                </a:moveTo>
                <a:lnTo>
                  <a:pt x="9824442" y="0"/>
                </a:lnTo>
                <a:lnTo>
                  <a:pt x="9824442" y="7478857"/>
                </a:lnTo>
                <a:lnTo>
                  <a:pt x="0" y="7478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1481726" y="468630"/>
            <a:ext cx="16004561" cy="280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KÜRESEL SAĞLIK İSTAT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ST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KLER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: </a:t>
            </a:r>
          </a:p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ÖNDE GELEN ÖLÜM NEDENLER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  (2000-2021)</a:t>
            </a:r>
          </a:p>
          <a:p>
            <a:pPr algn="ctr">
              <a:lnSpc>
                <a:spcPts val="7080"/>
              </a:lnSpc>
            </a:pPr>
            <a:endParaRPr lang="en-US" sz="6000" b="1" dirty="0">
              <a:solidFill>
                <a:srgbClr val="010101"/>
              </a:solidFill>
              <a:latin typeface="Times New Roman Condensed Bold"/>
              <a:ea typeface="Times New Roman Condensed Bold"/>
              <a:cs typeface="Times New Roman Condensed Bold"/>
              <a:sym typeface="Times New Roman Condense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4077" y="9773043"/>
            <a:ext cx="404756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tr-TR" sz="2528" b="1" dirty="0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3</a:t>
            </a:r>
            <a:endParaRPr lang="en-US" sz="2528" b="1" dirty="0">
              <a:solidFill>
                <a:srgbClr val="010101"/>
              </a:solidFill>
              <a:latin typeface="Sarabun Bold"/>
              <a:ea typeface="Sarabun Bold"/>
              <a:cs typeface="Sarabun Bold"/>
              <a:sym typeface="Sarabun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575741" y="2112176"/>
            <a:ext cx="9440630" cy="1382746"/>
          </a:xfrm>
          <a:custGeom>
            <a:avLst/>
            <a:gdLst/>
            <a:ahLst/>
            <a:cxnLst/>
            <a:rect l="l" t="t" r="r" b="b"/>
            <a:pathLst>
              <a:path w="9440630" h="1382746">
                <a:moveTo>
                  <a:pt x="0" y="0"/>
                </a:moveTo>
                <a:lnTo>
                  <a:pt x="9440630" y="0"/>
                </a:lnTo>
                <a:lnTo>
                  <a:pt x="9440630" y="1382746"/>
                </a:lnTo>
                <a:lnTo>
                  <a:pt x="0" y="1382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487" t="-201914" b="-20086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575741" y="4427928"/>
            <a:ext cx="9440630" cy="1382746"/>
          </a:xfrm>
          <a:custGeom>
            <a:avLst/>
            <a:gdLst/>
            <a:ahLst/>
            <a:cxnLst/>
            <a:rect l="l" t="t" r="r" b="b"/>
            <a:pathLst>
              <a:path w="9440630" h="1382746">
                <a:moveTo>
                  <a:pt x="0" y="0"/>
                </a:moveTo>
                <a:lnTo>
                  <a:pt x="9440630" y="0"/>
                </a:lnTo>
                <a:lnTo>
                  <a:pt x="9440630" y="1382745"/>
                </a:lnTo>
                <a:lnTo>
                  <a:pt x="0" y="1382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487" t="-201914" b="-20086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575741" y="6743680"/>
            <a:ext cx="9440630" cy="1382746"/>
          </a:xfrm>
          <a:custGeom>
            <a:avLst/>
            <a:gdLst/>
            <a:ahLst/>
            <a:cxnLst/>
            <a:rect l="l" t="t" r="r" b="b"/>
            <a:pathLst>
              <a:path w="9440630" h="1382746">
                <a:moveTo>
                  <a:pt x="0" y="0"/>
                </a:moveTo>
                <a:lnTo>
                  <a:pt x="9440630" y="0"/>
                </a:lnTo>
                <a:lnTo>
                  <a:pt x="9440630" y="1382745"/>
                </a:lnTo>
                <a:lnTo>
                  <a:pt x="0" y="1382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487" t="-201914" b="-20086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3009194" y="1702404"/>
            <a:ext cx="4555807" cy="6837984"/>
          </a:xfrm>
          <a:custGeom>
            <a:avLst/>
            <a:gdLst/>
            <a:ahLst/>
            <a:cxnLst/>
            <a:rect l="l" t="t" r="r" b="b"/>
            <a:pathLst>
              <a:path w="4555807" h="6837984">
                <a:moveTo>
                  <a:pt x="0" y="0"/>
                </a:moveTo>
                <a:lnTo>
                  <a:pt x="4555806" y="0"/>
                </a:lnTo>
                <a:lnTo>
                  <a:pt x="4555806" y="6837984"/>
                </a:lnTo>
                <a:lnTo>
                  <a:pt x="0" y="6837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3000903" y="468630"/>
            <a:ext cx="12286194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PROJENİN AMACI VE HEDEFLER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4077" y="9773043"/>
            <a:ext cx="404756" cy="34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528" b="1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7072" y="2302341"/>
            <a:ext cx="351855" cy="89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2"/>
              </a:lnSpc>
            </a:pPr>
            <a:r>
              <a:rPr lang="en-US" sz="5258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6948" y="4625327"/>
            <a:ext cx="372102" cy="89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2"/>
              </a:lnSpc>
            </a:pPr>
            <a:r>
              <a:rPr lang="en-US" sz="5258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0257" y="2739165"/>
            <a:ext cx="10908407" cy="95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Akciğer kanserinin erken evrede tespiti ile tedavi başarısını artırmak.</a:t>
            </a:r>
          </a:p>
          <a:p>
            <a:pPr algn="just">
              <a:lnSpc>
                <a:spcPts val="2530"/>
              </a:lnSpc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10257" y="2381311"/>
            <a:ext cx="8594203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1807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ERKEN TEŞHİS</a:t>
            </a:r>
          </a:p>
          <a:p>
            <a:pPr algn="l">
              <a:lnSpc>
                <a:spcPts val="2530"/>
              </a:lnSpc>
              <a:spcBef>
                <a:spcPct val="0"/>
              </a:spcBef>
            </a:pPr>
            <a:endParaRPr lang="en-US" sz="1807" b="1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610257" y="5062151"/>
            <a:ext cx="10908407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Yüksek doğruluk oranına sahip yapay zeka modelleri geliştirmek.</a:t>
            </a: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610257" y="4663427"/>
            <a:ext cx="8594203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1807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YAPAY ZEKA MODELLERI</a:t>
            </a:r>
          </a:p>
          <a:p>
            <a:pPr algn="l">
              <a:lnSpc>
                <a:spcPts val="2530"/>
              </a:lnSpc>
              <a:spcBef>
                <a:spcPct val="0"/>
              </a:spcBef>
            </a:pPr>
            <a:endParaRPr lang="en-US" sz="1807" b="1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95676" y="6941079"/>
            <a:ext cx="394646" cy="89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2"/>
              </a:lnSpc>
            </a:pPr>
            <a:r>
              <a:rPr lang="en-US" sz="5258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10257" y="7200880"/>
            <a:ext cx="10908407" cy="95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Kullanıcı dostu bir arayüz ile tedavi sürecini kolaylaştırmak ve </a:t>
            </a:r>
          </a:p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hastaya özgü tedavi seçenekleri sunmak.</a:t>
            </a: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610257" y="6905605"/>
            <a:ext cx="8594203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1807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WEB TABANLI SISTEM</a:t>
            </a:r>
          </a:p>
          <a:p>
            <a:pPr algn="l">
              <a:lnSpc>
                <a:spcPts val="2530"/>
              </a:lnSpc>
              <a:spcBef>
                <a:spcPct val="0"/>
              </a:spcBef>
            </a:pPr>
            <a:endParaRPr lang="en-US" sz="1807" b="1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3196006" y="2824564"/>
            <a:ext cx="2188156" cy="2188156"/>
          </a:xfrm>
          <a:custGeom>
            <a:avLst/>
            <a:gdLst/>
            <a:ahLst/>
            <a:cxnLst/>
            <a:rect l="l" t="t" r="r" b="b"/>
            <a:pathLst>
              <a:path w="2188156" h="2188156">
                <a:moveTo>
                  <a:pt x="0" y="0"/>
                </a:moveTo>
                <a:lnTo>
                  <a:pt x="2188156" y="0"/>
                </a:lnTo>
                <a:lnTo>
                  <a:pt x="2188156" y="2188156"/>
                </a:lnTo>
                <a:lnTo>
                  <a:pt x="0" y="2188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5486909" y="2824564"/>
            <a:ext cx="2188156" cy="2188156"/>
          </a:xfrm>
          <a:custGeom>
            <a:avLst/>
            <a:gdLst/>
            <a:ahLst/>
            <a:cxnLst/>
            <a:rect l="l" t="t" r="r" b="b"/>
            <a:pathLst>
              <a:path w="2188156" h="2188156">
                <a:moveTo>
                  <a:pt x="0" y="0"/>
                </a:moveTo>
                <a:lnTo>
                  <a:pt x="2188156" y="0"/>
                </a:lnTo>
                <a:lnTo>
                  <a:pt x="2188156" y="2188156"/>
                </a:lnTo>
                <a:lnTo>
                  <a:pt x="0" y="218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1028700" y="2401969"/>
            <a:ext cx="10816915" cy="599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4BA046"/>
                </a:solidFill>
                <a:latin typeface="Poppins Bold"/>
                <a:ea typeface="Poppins Bold"/>
                <a:cs typeface="Poppins Bold"/>
                <a:sym typeface="Poppins Bold"/>
              </a:rPr>
              <a:t>Hedef 3 :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Erken teşhisle akciğer kanserine karşı mücadeleyi güçlendirir, hasta yaşam kalitesini iyileştirir ve tedavi sürecini hızlandırır.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F16A2D"/>
                </a:solidFill>
                <a:latin typeface="Poppins Bold"/>
                <a:ea typeface="Poppins Bold"/>
                <a:cs typeface="Poppins Bold"/>
                <a:sym typeface="Poppins Bold"/>
              </a:rPr>
              <a:t>Hedef 9 :</a:t>
            </a:r>
            <a:r>
              <a:rPr lang="en-US" sz="23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Yapay zeka ve derin öğrenme teknolojilerinin sağlık sektörüne entegrasyonu, yenilikçi bir altyapının kurulmasını sağlar.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DD1667"/>
                </a:solidFill>
                <a:latin typeface="Poppins Bold"/>
                <a:ea typeface="Poppins Bold"/>
                <a:cs typeface="Poppins Bold"/>
                <a:sym typeface="Poppins Bold"/>
              </a:rPr>
              <a:t>Hedef 10 :</a:t>
            </a:r>
            <a:r>
              <a:rPr lang="en-US" sz="23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 tabanlı sistem, özellikle sağlık hizmetlerine erişimi sınırlı olan bölgelerde, adil bir sağlık hizmeti sunma fırsatı yaratır.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BF8D2C"/>
                </a:solidFill>
                <a:latin typeface="Poppins Bold"/>
                <a:ea typeface="Poppins Bold"/>
                <a:cs typeface="Poppins Bold"/>
                <a:sym typeface="Poppins Bold"/>
              </a:rPr>
              <a:t>Hedef 12 :</a:t>
            </a:r>
            <a:r>
              <a:rPr lang="en-US" sz="2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Proje, veriye dayalı kararlar almayı teşvik eder ve sağlık kaynaklarının daha verimli kullanılmasına katkıda bulunur.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486909" y="5205515"/>
            <a:ext cx="2188156" cy="2188156"/>
          </a:xfrm>
          <a:custGeom>
            <a:avLst/>
            <a:gdLst/>
            <a:ahLst/>
            <a:cxnLst/>
            <a:rect l="l" t="t" r="r" b="b"/>
            <a:pathLst>
              <a:path w="2188156" h="2188156">
                <a:moveTo>
                  <a:pt x="0" y="0"/>
                </a:moveTo>
                <a:lnTo>
                  <a:pt x="2188156" y="0"/>
                </a:lnTo>
                <a:lnTo>
                  <a:pt x="2188156" y="2188155"/>
                </a:lnTo>
                <a:lnTo>
                  <a:pt x="0" y="2188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3196006" y="5205515"/>
            <a:ext cx="2188156" cy="2188156"/>
          </a:xfrm>
          <a:custGeom>
            <a:avLst/>
            <a:gdLst/>
            <a:ahLst/>
            <a:cxnLst/>
            <a:rect l="l" t="t" r="r" b="b"/>
            <a:pathLst>
              <a:path w="2188156" h="2188156">
                <a:moveTo>
                  <a:pt x="0" y="0"/>
                </a:moveTo>
                <a:lnTo>
                  <a:pt x="2188156" y="0"/>
                </a:lnTo>
                <a:lnTo>
                  <a:pt x="2188156" y="2188155"/>
                </a:lnTo>
                <a:lnTo>
                  <a:pt x="0" y="2188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/>
          <p:cNvSpPr txBox="1"/>
          <p:nvPr/>
        </p:nvSpPr>
        <p:spPr>
          <a:xfrm>
            <a:off x="3245441" y="502713"/>
            <a:ext cx="12491599" cy="95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8"/>
              </a:lnSpc>
            </a:pPr>
            <a:r>
              <a:rPr lang="en-US" sz="5676" b="1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SÜRDÜRÜLEBİLİR KALKINMA HEDEFLERİ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4077" y="9773043"/>
            <a:ext cx="404756" cy="34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528" b="1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5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139620"/>
            <a:ext cx="8877445" cy="2048969"/>
          </a:xfrm>
          <a:custGeom>
            <a:avLst/>
            <a:gdLst/>
            <a:ahLst/>
            <a:cxnLst/>
            <a:rect l="l" t="t" r="r" b="b"/>
            <a:pathLst>
              <a:path w="8877445" h="2048969">
                <a:moveTo>
                  <a:pt x="0" y="0"/>
                </a:moveTo>
                <a:lnTo>
                  <a:pt x="8877445" y="0"/>
                </a:lnTo>
                <a:lnTo>
                  <a:pt x="8877445" y="2048969"/>
                </a:lnTo>
                <a:lnTo>
                  <a:pt x="0" y="2048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111" t="-210242" r="-37648" b="-113466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028700" y="4825196"/>
            <a:ext cx="8877445" cy="3322184"/>
          </a:xfrm>
          <a:custGeom>
            <a:avLst/>
            <a:gdLst/>
            <a:ahLst/>
            <a:cxnLst/>
            <a:rect l="l" t="t" r="r" b="b"/>
            <a:pathLst>
              <a:path w="8877445" h="3322184">
                <a:moveTo>
                  <a:pt x="0" y="0"/>
                </a:moveTo>
                <a:lnTo>
                  <a:pt x="8877445" y="0"/>
                </a:lnTo>
                <a:lnTo>
                  <a:pt x="8877445" y="3322184"/>
                </a:lnTo>
                <a:lnTo>
                  <a:pt x="0" y="332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111" t="-129667" r="-37648" b="-31656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3339081" y="1790422"/>
            <a:ext cx="4462277" cy="6697602"/>
          </a:xfrm>
          <a:custGeom>
            <a:avLst/>
            <a:gdLst/>
            <a:ahLst/>
            <a:cxnLst/>
            <a:rect l="l" t="t" r="r" b="b"/>
            <a:pathLst>
              <a:path w="4462277" h="6697602">
                <a:moveTo>
                  <a:pt x="0" y="0"/>
                </a:moveTo>
                <a:lnTo>
                  <a:pt x="4462277" y="0"/>
                </a:lnTo>
                <a:lnTo>
                  <a:pt x="4462277" y="6697602"/>
                </a:lnTo>
                <a:lnTo>
                  <a:pt x="0" y="6697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1515571" y="3116479"/>
            <a:ext cx="6956224" cy="972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57"/>
              </a:lnSpc>
            </a:pPr>
            <a:r>
              <a:rPr lang="en-US" sz="182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Adenocarcinoma, Large Cell Carcinoma, Normal ve Squamous Cell Carcinoma sınıfları bulunmaktadır.</a:t>
            </a:r>
          </a:p>
          <a:p>
            <a:pPr algn="just">
              <a:lnSpc>
                <a:spcPts val="2557"/>
              </a:lnSpc>
              <a:spcBef>
                <a:spcPct val="0"/>
              </a:spcBef>
            </a:pPr>
            <a:endParaRPr lang="en-US" sz="182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00903" y="468630"/>
            <a:ext cx="1228619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KULLANILAN VER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 SET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endParaRPr lang="en-US" sz="6000" b="1" dirty="0">
              <a:solidFill>
                <a:srgbClr val="010101"/>
              </a:solidFill>
              <a:latin typeface="Times New Roman Condensed Bold"/>
              <a:ea typeface="Times New Roman Condensed Bold"/>
              <a:cs typeface="Times New Roman Condensed Bold"/>
              <a:sym typeface="Times New Roman Condense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4077" y="9773043"/>
            <a:ext cx="404756" cy="34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528" b="1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5571" y="2420415"/>
            <a:ext cx="8594203" cy="32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  <a:spcBef>
                <a:spcPct val="0"/>
              </a:spcBef>
            </a:pPr>
            <a:r>
              <a:rPr lang="en-US" sz="1807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SINIFLAR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3862" y="5555351"/>
            <a:ext cx="11180984" cy="259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4363" lvl="1" indent="-197182" algn="just">
              <a:lnSpc>
                <a:spcPts val="2557"/>
              </a:lnSpc>
              <a:buFont typeface="Arial"/>
              <a:buChar char="•"/>
            </a:pPr>
            <a:r>
              <a:rPr lang="en-US" sz="182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Adenocarcinoma: 223 (100 training, 100 test, 23 validation)</a:t>
            </a:r>
          </a:p>
          <a:p>
            <a:pPr algn="just">
              <a:lnSpc>
                <a:spcPts val="2557"/>
              </a:lnSpc>
            </a:pPr>
            <a:endParaRPr lang="en-US" sz="182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363" lvl="1" indent="-197182" algn="just">
              <a:lnSpc>
                <a:spcPts val="2557"/>
              </a:lnSpc>
              <a:buFont typeface="Arial"/>
              <a:buChar char="•"/>
            </a:pPr>
            <a:r>
              <a:rPr lang="en-US" sz="182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 Cell Carcinoma: 172 (100 training, 51 test, 21 validation)</a:t>
            </a:r>
          </a:p>
          <a:p>
            <a:pPr algn="just">
              <a:lnSpc>
                <a:spcPts val="2557"/>
              </a:lnSpc>
            </a:pPr>
            <a:endParaRPr lang="en-US" sz="182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363" lvl="1" indent="-197182" algn="just">
              <a:lnSpc>
                <a:spcPts val="2557"/>
              </a:lnSpc>
              <a:buFont typeface="Arial"/>
              <a:buChar char="•"/>
            </a:pPr>
            <a:r>
              <a:rPr lang="en-US" sz="182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 Lung Tissue: 167 (100 training, 54 test, 13 validation)</a:t>
            </a:r>
          </a:p>
          <a:p>
            <a:pPr algn="just">
              <a:lnSpc>
                <a:spcPts val="2557"/>
              </a:lnSpc>
            </a:pPr>
            <a:endParaRPr lang="en-US" sz="182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4363" lvl="1" indent="-197182" algn="just">
              <a:lnSpc>
                <a:spcPts val="2557"/>
              </a:lnSpc>
              <a:buFont typeface="Arial"/>
              <a:buChar char="•"/>
            </a:pPr>
            <a:r>
              <a:rPr lang="en-US" sz="182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Squamous Cell Carcinoma: 205 (100 training, 90 test, 15 validation)</a:t>
            </a:r>
          </a:p>
          <a:p>
            <a:pPr algn="just">
              <a:lnSpc>
                <a:spcPts val="2557"/>
              </a:lnSpc>
            </a:pPr>
            <a:endParaRPr lang="en-US" sz="182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15571" y="5105991"/>
            <a:ext cx="8594203" cy="32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  <a:spcBef>
                <a:spcPct val="0"/>
              </a:spcBef>
            </a:pPr>
            <a:r>
              <a:rPr lang="en-US" sz="1807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VERI SETININ YAPISI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2073469" y="3900908"/>
            <a:ext cx="560019" cy="555232"/>
          </a:xfrm>
          <a:custGeom>
            <a:avLst/>
            <a:gdLst/>
            <a:ahLst/>
            <a:cxnLst/>
            <a:rect l="l" t="t" r="r" b="b"/>
            <a:pathLst>
              <a:path w="560019" h="555232">
                <a:moveTo>
                  <a:pt x="0" y="0"/>
                </a:moveTo>
                <a:lnTo>
                  <a:pt x="560018" y="0"/>
                </a:lnTo>
                <a:lnTo>
                  <a:pt x="560018" y="555232"/>
                </a:lnTo>
                <a:lnTo>
                  <a:pt x="0" y="555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5221964" y="3900908"/>
            <a:ext cx="560019" cy="555232"/>
          </a:xfrm>
          <a:custGeom>
            <a:avLst/>
            <a:gdLst/>
            <a:ahLst/>
            <a:cxnLst/>
            <a:rect l="l" t="t" r="r" b="b"/>
            <a:pathLst>
              <a:path w="560019" h="555232">
                <a:moveTo>
                  <a:pt x="0" y="0"/>
                </a:moveTo>
                <a:lnTo>
                  <a:pt x="560018" y="0"/>
                </a:lnTo>
                <a:lnTo>
                  <a:pt x="560018" y="555232"/>
                </a:lnTo>
                <a:lnTo>
                  <a:pt x="0" y="555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8557007" y="3900908"/>
            <a:ext cx="555232" cy="555232"/>
          </a:xfrm>
          <a:custGeom>
            <a:avLst/>
            <a:gdLst/>
            <a:ahLst/>
            <a:cxnLst/>
            <a:rect l="l" t="t" r="r" b="b"/>
            <a:pathLst>
              <a:path w="555232" h="555232">
                <a:moveTo>
                  <a:pt x="0" y="0"/>
                </a:moveTo>
                <a:lnTo>
                  <a:pt x="555232" y="0"/>
                </a:lnTo>
                <a:lnTo>
                  <a:pt x="555232" y="555232"/>
                </a:lnTo>
                <a:lnTo>
                  <a:pt x="0" y="55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2121145" y="3942498"/>
            <a:ext cx="476123" cy="472053"/>
          </a:xfrm>
          <a:custGeom>
            <a:avLst/>
            <a:gdLst/>
            <a:ahLst/>
            <a:cxnLst/>
            <a:rect l="l" t="t" r="r" b="b"/>
            <a:pathLst>
              <a:path w="476123" h="472053">
                <a:moveTo>
                  <a:pt x="0" y="0"/>
                </a:moveTo>
                <a:lnTo>
                  <a:pt x="476123" y="0"/>
                </a:lnTo>
                <a:lnTo>
                  <a:pt x="476123" y="472053"/>
                </a:lnTo>
                <a:lnTo>
                  <a:pt x="0" y="47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4568062" y="1483995"/>
            <a:ext cx="3107003" cy="7057777"/>
          </a:xfrm>
          <a:custGeom>
            <a:avLst/>
            <a:gdLst/>
            <a:ahLst/>
            <a:cxnLst/>
            <a:rect l="l" t="t" r="r" b="b"/>
            <a:pathLst>
              <a:path w="3107003" h="7057777">
                <a:moveTo>
                  <a:pt x="0" y="0"/>
                </a:moveTo>
                <a:lnTo>
                  <a:pt x="3107003" y="0"/>
                </a:lnTo>
                <a:lnTo>
                  <a:pt x="3107003" y="7057777"/>
                </a:lnTo>
                <a:lnTo>
                  <a:pt x="0" y="7057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7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TextBox 12"/>
          <p:cNvSpPr txBox="1"/>
          <p:nvPr/>
        </p:nvSpPr>
        <p:spPr>
          <a:xfrm>
            <a:off x="1028700" y="3924570"/>
            <a:ext cx="2579527" cy="239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/>
          </a:p>
          <a:p>
            <a:pPr algn="ctr">
              <a:lnSpc>
                <a:spcPts val="2400"/>
              </a:lnSpc>
            </a:pPr>
            <a:endParaRPr/>
          </a:p>
          <a:p>
            <a:pPr algn="ctr">
              <a:lnSpc>
                <a:spcPts val="2400"/>
              </a:lnSpc>
            </a:pPr>
            <a:r>
              <a:rPr lang="en-US" sz="1714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Veri Ön İşleme</a:t>
            </a:r>
          </a:p>
          <a:p>
            <a:pPr algn="ctr">
              <a:lnSpc>
                <a:spcPts val="2400"/>
              </a:lnSpc>
            </a:pPr>
            <a:endParaRPr lang="en-US" sz="1714" b="1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400"/>
              </a:lnSpc>
            </a:pPr>
            <a:r>
              <a:rPr lang="en-US" sz="171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Veri normalizasyonu, veri çoğaltma ve veri dönüşümleri yapıldı.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1714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58682" y="490360"/>
            <a:ext cx="1228619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METODOLOJ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endParaRPr lang="en-US" sz="6000" b="1" dirty="0">
              <a:solidFill>
                <a:srgbClr val="010101"/>
              </a:solidFill>
              <a:latin typeface="Times New Roman Condensed Bold"/>
              <a:ea typeface="Times New Roman Condensed Bold"/>
              <a:cs typeface="Times New Roman Condensed Bold"/>
              <a:sym typeface="Times New Roman Condense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4077" y="9773043"/>
            <a:ext cx="404756" cy="34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528" b="1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77195" y="3924570"/>
            <a:ext cx="2600758" cy="276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/>
          </a:p>
          <a:p>
            <a:pPr algn="ctr">
              <a:lnSpc>
                <a:spcPts val="2400"/>
              </a:lnSpc>
            </a:pPr>
            <a:endParaRPr/>
          </a:p>
          <a:p>
            <a:pPr algn="ctr">
              <a:lnSpc>
                <a:spcPts val="2400"/>
              </a:lnSpc>
            </a:pPr>
            <a:r>
              <a:rPr lang="en-US" sz="1714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Seçimi</a:t>
            </a:r>
          </a:p>
          <a:p>
            <a:pPr algn="ctr">
              <a:lnSpc>
                <a:spcPts val="2400"/>
              </a:lnSpc>
            </a:pPr>
            <a:endParaRPr lang="en-US" sz="1714" b="1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400"/>
              </a:lnSpc>
            </a:pPr>
            <a:r>
              <a:rPr lang="en-US" sz="171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Transfer Learning, Derin Öğrenme modelleri ve LLM modelleri kullanıldı.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1714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01779" y="3961064"/>
            <a:ext cx="2296156" cy="275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 dirty="0"/>
          </a:p>
          <a:p>
            <a:pPr algn="ctr">
              <a:lnSpc>
                <a:spcPts val="2400"/>
              </a:lnSpc>
            </a:pPr>
            <a:endParaRPr dirty="0"/>
          </a:p>
          <a:p>
            <a:pPr algn="ctr">
              <a:lnSpc>
                <a:spcPts val="2400"/>
              </a:lnSpc>
            </a:pPr>
            <a:r>
              <a:rPr lang="en-US" sz="1714" b="1" dirty="0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</a:t>
            </a:r>
            <a:r>
              <a:rPr lang="en-US" sz="1714" b="1" dirty="0" err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Eğitimi</a:t>
            </a:r>
            <a:endParaRPr lang="en-US" sz="1714" b="1" dirty="0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400"/>
              </a:lnSpc>
            </a:pPr>
            <a:endParaRPr lang="en-US" sz="1714" b="1" dirty="0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400"/>
              </a:lnSpc>
            </a:pPr>
            <a:r>
              <a:rPr lang="en-US" sz="171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Veri </a:t>
            </a:r>
            <a:r>
              <a:rPr lang="en-US" sz="1714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seti</a:t>
            </a:r>
            <a:r>
              <a:rPr lang="en-US" sz="171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714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üzerinde</a:t>
            </a:r>
            <a:r>
              <a:rPr lang="en-US" sz="171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714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modeller</a:t>
            </a:r>
            <a:r>
              <a:rPr lang="en-US" sz="171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714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eğitilmiş</a:t>
            </a:r>
            <a:r>
              <a:rPr lang="en-US" sz="171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714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ve</a:t>
            </a:r>
            <a:r>
              <a:rPr lang="en-US" sz="171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optimize </a:t>
            </a:r>
            <a:r>
              <a:rPr lang="en-US" sz="1714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edilmiştir</a:t>
            </a:r>
            <a:r>
              <a:rPr lang="en-US" sz="171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1714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21761" y="3924570"/>
            <a:ext cx="2874891" cy="306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endParaRPr dirty="0"/>
          </a:p>
          <a:p>
            <a:pPr algn="ctr">
              <a:lnSpc>
                <a:spcPts val="2400"/>
              </a:lnSpc>
            </a:pPr>
            <a:endParaRPr dirty="0"/>
          </a:p>
          <a:p>
            <a:pPr algn="ctr">
              <a:lnSpc>
                <a:spcPts val="2400"/>
              </a:lnSpc>
            </a:pPr>
            <a:r>
              <a:rPr lang="en-US" sz="1714" b="1" dirty="0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</a:t>
            </a:r>
            <a:r>
              <a:rPr lang="en-US" sz="1714" b="1" dirty="0" err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Değerlendirme</a:t>
            </a:r>
            <a:endParaRPr lang="en-US" sz="1714" b="1" dirty="0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400"/>
              </a:lnSpc>
            </a:pPr>
            <a:endParaRPr lang="en-US" sz="1714" b="1" dirty="0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400"/>
              </a:lnSpc>
            </a:pPr>
            <a:r>
              <a:rPr lang="en-US" sz="171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Precision, Recall, F1 Score, Confusion</a:t>
            </a:r>
            <a:r>
              <a:rPr lang="tr-TR" sz="171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71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matrices, ROC curves &amp; micro-average ROC curves </a:t>
            </a:r>
            <a:r>
              <a:rPr lang="en-US" sz="1714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ile</a:t>
            </a:r>
            <a:r>
              <a:rPr lang="en-US" sz="171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714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değerlendirildi</a:t>
            </a:r>
            <a:r>
              <a:rPr lang="en-US" sz="171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1714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p:transition spd="slow">
    <p:cover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575741" y="2264029"/>
            <a:ext cx="9440630" cy="1230449"/>
          </a:xfrm>
          <a:custGeom>
            <a:avLst/>
            <a:gdLst/>
            <a:ahLst/>
            <a:cxnLst/>
            <a:rect l="l" t="t" r="r" b="b"/>
            <a:pathLst>
              <a:path w="9440630" h="1230449">
                <a:moveTo>
                  <a:pt x="0" y="0"/>
                </a:moveTo>
                <a:lnTo>
                  <a:pt x="9440630" y="0"/>
                </a:lnTo>
                <a:lnTo>
                  <a:pt x="9440630" y="1230449"/>
                </a:lnTo>
                <a:lnTo>
                  <a:pt x="0" y="1230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487" t="-239283" b="-22573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3119258" y="1631427"/>
            <a:ext cx="4555807" cy="6837984"/>
          </a:xfrm>
          <a:custGeom>
            <a:avLst/>
            <a:gdLst/>
            <a:ahLst/>
            <a:cxnLst/>
            <a:rect l="l" t="t" r="r" b="b"/>
            <a:pathLst>
              <a:path w="4555807" h="6837984">
                <a:moveTo>
                  <a:pt x="0" y="0"/>
                </a:moveTo>
                <a:lnTo>
                  <a:pt x="4555807" y="0"/>
                </a:lnTo>
                <a:lnTo>
                  <a:pt x="4555807" y="6837984"/>
                </a:lnTo>
                <a:lnTo>
                  <a:pt x="0" y="6837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TextBox 9"/>
          <p:cNvSpPr txBox="1"/>
          <p:nvPr/>
        </p:nvSpPr>
        <p:spPr>
          <a:xfrm>
            <a:off x="1028700" y="468630"/>
            <a:ext cx="16230600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8"/>
              </a:lnSpc>
            </a:pPr>
            <a:r>
              <a:rPr lang="en-US" sz="56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TEDAV</a:t>
            </a:r>
            <a:r>
              <a:rPr lang="tr-TR" sz="56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56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 PLANLAMA SÜREC</a:t>
            </a:r>
            <a:r>
              <a:rPr lang="tr-TR" sz="56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56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NDE GEMINI KULLANIMI</a:t>
            </a:r>
          </a:p>
          <a:p>
            <a:pPr algn="ctr">
              <a:lnSpc>
                <a:spcPts val="6608"/>
              </a:lnSpc>
            </a:pPr>
            <a:endParaRPr lang="en-US" sz="5600" b="1" dirty="0">
              <a:solidFill>
                <a:srgbClr val="010101"/>
              </a:solidFill>
              <a:latin typeface="Times New Roman Condensed Bold"/>
              <a:ea typeface="Times New Roman Condensed Bold"/>
              <a:cs typeface="Times New Roman Condensed Bold"/>
              <a:sym typeface="Times New Roman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4077" y="9773043"/>
            <a:ext cx="404756" cy="34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528" b="1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072" y="2302341"/>
            <a:ext cx="351855" cy="89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2"/>
              </a:lnSpc>
            </a:pPr>
            <a:r>
              <a:rPr lang="en-US" sz="5258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82179" y="4541096"/>
            <a:ext cx="9440630" cy="1230449"/>
          </a:xfrm>
          <a:custGeom>
            <a:avLst/>
            <a:gdLst/>
            <a:ahLst/>
            <a:cxnLst/>
            <a:rect l="l" t="t" r="r" b="b"/>
            <a:pathLst>
              <a:path w="9440630" h="1230449">
                <a:moveTo>
                  <a:pt x="0" y="0"/>
                </a:moveTo>
                <a:lnTo>
                  <a:pt x="9440630" y="0"/>
                </a:lnTo>
                <a:lnTo>
                  <a:pt x="9440630" y="1230449"/>
                </a:lnTo>
                <a:lnTo>
                  <a:pt x="0" y="1230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487" t="-239283" b="-22573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1906948" y="4625327"/>
            <a:ext cx="372102" cy="89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2"/>
              </a:lnSpc>
            </a:pPr>
            <a:r>
              <a:rPr lang="en-US" sz="5258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0257" y="2739165"/>
            <a:ext cx="7436002" cy="126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Gemini, hastaların sorularını cevaplamak ve tedavi hakkında bilgi vermek için doğal bir dil kullanır.</a:t>
            </a:r>
          </a:p>
          <a:p>
            <a:pPr algn="just">
              <a:lnSpc>
                <a:spcPts val="2530"/>
              </a:lnSpc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10257" y="2381311"/>
            <a:ext cx="8594203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1807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İnsan Benzeri Konuşma</a:t>
            </a:r>
          </a:p>
          <a:p>
            <a:pPr algn="l">
              <a:lnSpc>
                <a:spcPts val="2530"/>
              </a:lnSpc>
              <a:spcBef>
                <a:spcPct val="0"/>
              </a:spcBef>
            </a:pPr>
            <a:endParaRPr lang="en-US" sz="1807" b="1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10257" y="5062151"/>
            <a:ext cx="7436002" cy="95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Gemini, kişiselleştirilmiş tedavi planları sunmak için hastaların özel durumu ve tercihleri hakkında bilgi alır.</a:t>
            </a: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610257" y="4663427"/>
            <a:ext cx="8594203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1807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BIREYSEL UYUM</a:t>
            </a:r>
          </a:p>
          <a:p>
            <a:pPr algn="l">
              <a:lnSpc>
                <a:spcPts val="2530"/>
              </a:lnSpc>
              <a:spcBef>
                <a:spcPct val="0"/>
              </a:spcBef>
            </a:pPr>
            <a:endParaRPr lang="en-US" sz="1807" b="1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482179" y="6885970"/>
            <a:ext cx="9440630" cy="1230449"/>
          </a:xfrm>
          <a:custGeom>
            <a:avLst/>
            <a:gdLst/>
            <a:ahLst/>
            <a:cxnLst/>
            <a:rect l="l" t="t" r="r" b="b"/>
            <a:pathLst>
              <a:path w="9440630" h="1230449">
                <a:moveTo>
                  <a:pt x="0" y="0"/>
                </a:moveTo>
                <a:lnTo>
                  <a:pt x="9440630" y="0"/>
                </a:lnTo>
                <a:lnTo>
                  <a:pt x="9440630" y="1230449"/>
                </a:lnTo>
                <a:lnTo>
                  <a:pt x="0" y="1230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487" t="-239283" b="-22573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TextBox 19"/>
          <p:cNvSpPr txBox="1"/>
          <p:nvPr/>
        </p:nvSpPr>
        <p:spPr>
          <a:xfrm>
            <a:off x="1895676" y="6941079"/>
            <a:ext cx="394646" cy="89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2"/>
              </a:lnSpc>
            </a:pPr>
            <a:r>
              <a:rPr lang="en-US" sz="5258" b="1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10257" y="7303968"/>
            <a:ext cx="7436002" cy="126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Gemini, her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hastayla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etkileşim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kurarak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daha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iyi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bir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hizmet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sunmak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için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sürekli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olarak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gelişir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öğrenir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2530"/>
              </a:lnSpc>
            </a:pPr>
            <a:endParaRPr lang="en-US" sz="1807" dirty="0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 dirty="0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610257" y="6905605"/>
            <a:ext cx="8594203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1807" b="1">
                <a:solidFill>
                  <a:srgbClr val="775C64"/>
                </a:solidFill>
                <a:latin typeface="Poppins Bold"/>
                <a:ea typeface="Poppins Bold"/>
                <a:cs typeface="Poppins Bold"/>
                <a:sym typeface="Poppins Bold"/>
              </a:rPr>
              <a:t>SÜREKLI ÖĞRENME</a:t>
            </a:r>
          </a:p>
          <a:p>
            <a:pPr algn="l">
              <a:lnSpc>
                <a:spcPts val="2530"/>
              </a:lnSpc>
              <a:spcBef>
                <a:spcPct val="0"/>
              </a:spcBef>
            </a:pPr>
            <a:endParaRPr lang="en-US" sz="1807" b="1">
              <a:solidFill>
                <a:srgbClr val="775C6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p:transition spd="slow">
    <p:cover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61577"/>
            <a:ext cx="864114" cy="725423"/>
            <a:chOff x="0" y="0"/>
            <a:chExt cx="812800" cy="871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71864"/>
            </a:xfrm>
            <a:custGeom>
              <a:avLst/>
              <a:gdLst/>
              <a:ahLst/>
              <a:cxnLst/>
              <a:rect l="l" t="t" r="r" b="b"/>
              <a:pathLst>
                <a:path w="812800" h="871864">
                  <a:moveTo>
                    <a:pt x="0" y="0"/>
                  </a:moveTo>
                  <a:lnTo>
                    <a:pt x="812800" y="0"/>
                  </a:lnTo>
                  <a:lnTo>
                    <a:pt x="812800" y="871864"/>
                  </a:lnTo>
                  <a:lnTo>
                    <a:pt x="0" y="87186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929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87097" y="8978224"/>
            <a:ext cx="1573953" cy="462434"/>
          </a:xfrm>
          <a:custGeom>
            <a:avLst/>
            <a:gdLst/>
            <a:ahLst/>
            <a:cxnLst/>
            <a:rect l="l" t="t" r="r" b="b"/>
            <a:pathLst>
              <a:path w="1573953" h="462434">
                <a:moveTo>
                  <a:pt x="0" y="0"/>
                </a:moveTo>
                <a:lnTo>
                  <a:pt x="1573953" y="0"/>
                </a:lnTo>
                <a:lnTo>
                  <a:pt x="1573953" y="462433"/>
                </a:lnTo>
                <a:lnTo>
                  <a:pt x="0" y="46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203" b="-11603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16861050" y="8758797"/>
            <a:ext cx="814015" cy="999005"/>
          </a:xfrm>
          <a:custGeom>
            <a:avLst/>
            <a:gdLst/>
            <a:ahLst/>
            <a:cxnLst/>
            <a:rect l="l" t="t" r="r" b="b"/>
            <a:pathLst>
              <a:path w="814015" h="999005">
                <a:moveTo>
                  <a:pt x="0" y="0"/>
                </a:moveTo>
                <a:lnTo>
                  <a:pt x="814015" y="0"/>
                </a:lnTo>
                <a:lnTo>
                  <a:pt x="814015" y="999006"/>
                </a:lnTo>
                <a:lnTo>
                  <a:pt x="0" y="999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6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404877" y="3323419"/>
            <a:ext cx="1615305" cy="90861"/>
          </a:xfrm>
          <a:custGeom>
            <a:avLst/>
            <a:gdLst/>
            <a:ahLst/>
            <a:cxnLst/>
            <a:rect l="l" t="t" r="r" b="b"/>
            <a:pathLst>
              <a:path w="1615305" h="90861">
                <a:moveTo>
                  <a:pt x="0" y="0"/>
                </a:moveTo>
                <a:lnTo>
                  <a:pt x="1615305" y="0"/>
                </a:lnTo>
                <a:lnTo>
                  <a:pt x="1615305" y="90861"/>
                </a:lnTo>
                <a:lnTo>
                  <a:pt x="0" y="90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1404877" y="6827289"/>
            <a:ext cx="1615305" cy="90861"/>
          </a:xfrm>
          <a:custGeom>
            <a:avLst/>
            <a:gdLst/>
            <a:ahLst/>
            <a:cxnLst/>
            <a:rect l="l" t="t" r="r" b="b"/>
            <a:pathLst>
              <a:path w="1615305" h="90861">
                <a:moveTo>
                  <a:pt x="0" y="0"/>
                </a:moveTo>
                <a:lnTo>
                  <a:pt x="1615305" y="0"/>
                </a:lnTo>
                <a:lnTo>
                  <a:pt x="1615305" y="90861"/>
                </a:lnTo>
                <a:lnTo>
                  <a:pt x="0" y="90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404877" y="5098070"/>
            <a:ext cx="1615305" cy="90861"/>
          </a:xfrm>
          <a:custGeom>
            <a:avLst/>
            <a:gdLst/>
            <a:ahLst/>
            <a:cxnLst/>
            <a:rect l="l" t="t" r="r" b="b"/>
            <a:pathLst>
              <a:path w="1615305" h="90861">
                <a:moveTo>
                  <a:pt x="0" y="0"/>
                </a:moveTo>
                <a:lnTo>
                  <a:pt x="1615305" y="0"/>
                </a:lnTo>
                <a:lnTo>
                  <a:pt x="1615305" y="90860"/>
                </a:lnTo>
                <a:lnTo>
                  <a:pt x="0" y="9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675795" y="2647032"/>
            <a:ext cx="43664" cy="4990192"/>
          </a:xfrm>
          <a:custGeom>
            <a:avLst/>
            <a:gdLst/>
            <a:ahLst/>
            <a:cxnLst/>
            <a:rect l="l" t="t" r="r" b="b"/>
            <a:pathLst>
              <a:path w="43664" h="4990192">
                <a:moveTo>
                  <a:pt x="0" y="0"/>
                </a:moveTo>
                <a:lnTo>
                  <a:pt x="43664" y="0"/>
                </a:lnTo>
                <a:lnTo>
                  <a:pt x="43664" y="4990192"/>
                </a:lnTo>
                <a:lnTo>
                  <a:pt x="0" y="4990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404877" y="3030507"/>
            <a:ext cx="629164" cy="629164"/>
          </a:xfrm>
          <a:custGeom>
            <a:avLst/>
            <a:gdLst/>
            <a:ahLst/>
            <a:cxnLst/>
            <a:rect l="l" t="t" r="r" b="b"/>
            <a:pathLst>
              <a:path w="629164" h="629164">
                <a:moveTo>
                  <a:pt x="0" y="0"/>
                </a:moveTo>
                <a:lnTo>
                  <a:pt x="629164" y="0"/>
                </a:lnTo>
                <a:lnTo>
                  <a:pt x="629164" y="629164"/>
                </a:lnTo>
                <a:lnTo>
                  <a:pt x="0" y="62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1404877" y="4828918"/>
            <a:ext cx="629164" cy="629164"/>
          </a:xfrm>
          <a:custGeom>
            <a:avLst/>
            <a:gdLst/>
            <a:ahLst/>
            <a:cxnLst/>
            <a:rect l="l" t="t" r="r" b="b"/>
            <a:pathLst>
              <a:path w="629164" h="629164">
                <a:moveTo>
                  <a:pt x="0" y="0"/>
                </a:moveTo>
                <a:lnTo>
                  <a:pt x="629164" y="0"/>
                </a:lnTo>
                <a:lnTo>
                  <a:pt x="629164" y="629164"/>
                </a:lnTo>
                <a:lnTo>
                  <a:pt x="0" y="62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1404877" y="6558138"/>
            <a:ext cx="629164" cy="629164"/>
          </a:xfrm>
          <a:custGeom>
            <a:avLst/>
            <a:gdLst/>
            <a:ahLst/>
            <a:cxnLst/>
            <a:rect l="l" t="t" r="r" b="b"/>
            <a:pathLst>
              <a:path w="629164" h="629164">
                <a:moveTo>
                  <a:pt x="0" y="0"/>
                </a:moveTo>
                <a:lnTo>
                  <a:pt x="629164" y="0"/>
                </a:lnTo>
                <a:lnTo>
                  <a:pt x="629164" y="629164"/>
                </a:lnTo>
                <a:lnTo>
                  <a:pt x="0" y="62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4" name="Group 14"/>
          <p:cNvGrpSpPr/>
          <p:nvPr/>
        </p:nvGrpSpPr>
        <p:grpSpPr>
          <a:xfrm>
            <a:off x="2898518" y="2647032"/>
            <a:ext cx="9485626" cy="1443636"/>
            <a:chOff x="0" y="0"/>
            <a:chExt cx="2498272" cy="3802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8272" cy="380217"/>
            </a:xfrm>
            <a:custGeom>
              <a:avLst/>
              <a:gdLst/>
              <a:ahLst/>
              <a:cxnLst/>
              <a:rect l="l" t="t" r="r" b="b"/>
              <a:pathLst>
                <a:path w="2498272" h="380217">
                  <a:moveTo>
                    <a:pt x="13059" y="0"/>
                  </a:moveTo>
                  <a:lnTo>
                    <a:pt x="2485213" y="0"/>
                  </a:lnTo>
                  <a:cubicBezTo>
                    <a:pt x="2492425" y="0"/>
                    <a:pt x="2498272" y="5847"/>
                    <a:pt x="2498272" y="13059"/>
                  </a:cubicBezTo>
                  <a:lnTo>
                    <a:pt x="2498272" y="367158"/>
                  </a:lnTo>
                  <a:cubicBezTo>
                    <a:pt x="2498272" y="370622"/>
                    <a:pt x="2496896" y="373943"/>
                    <a:pt x="2494447" y="376392"/>
                  </a:cubicBezTo>
                  <a:cubicBezTo>
                    <a:pt x="2491998" y="378841"/>
                    <a:pt x="2488677" y="380217"/>
                    <a:pt x="2485213" y="380217"/>
                  </a:cubicBezTo>
                  <a:lnTo>
                    <a:pt x="13059" y="380217"/>
                  </a:lnTo>
                  <a:cubicBezTo>
                    <a:pt x="5847" y="380217"/>
                    <a:pt x="0" y="374370"/>
                    <a:pt x="0" y="367158"/>
                  </a:cubicBezTo>
                  <a:lnTo>
                    <a:pt x="0" y="13059"/>
                  </a:lnTo>
                  <a:cubicBezTo>
                    <a:pt x="0" y="5847"/>
                    <a:pt x="5847" y="0"/>
                    <a:pt x="13059" y="0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498272" cy="44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98518" y="4421682"/>
            <a:ext cx="9485626" cy="1443636"/>
            <a:chOff x="0" y="0"/>
            <a:chExt cx="2498272" cy="38021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8272" cy="380217"/>
            </a:xfrm>
            <a:custGeom>
              <a:avLst/>
              <a:gdLst/>
              <a:ahLst/>
              <a:cxnLst/>
              <a:rect l="l" t="t" r="r" b="b"/>
              <a:pathLst>
                <a:path w="2498272" h="380217">
                  <a:moveTo>
                    <a:pt x="13059" y="0"/>
                  </a:moveTo>
                  <a:lnTo>
                    <a:pt x="2485213" y="0"/>
                  </a:lnTo>
                  <a:cubicBezTo>
                    <a:pt x="2492425" y="0"/>
                    <a:pt x="2498272" y="5847"/>
                    <a:pt x="2498272" y="13059"/>
                  </a:cubicBezTo>
                  <a:lnTo>
                    <a:pt x="2498272" y="367158"/>
                  </a:lnTo>
                  <a:cubicBezTo>
                    <a:pt x="2498272" y="370622"/>
                    <a:pt x="2496896" y="373943"/>
                    <a:pt x="2494447" y="376392"/>
                  </a:cubicBezTo>
                  <a:cubicBezTo>
                    <a:pt x="2491998" y="378841"/>
                    <a:pt x="2488677" y="380217"/>
                    <a:pt x="2485213" y="380217"/>
                  </a:cubicBezTo>
                  <a:lnTo>
                    <a:pt x="13059" y="380217"/>
                  </a:lnTo>
                  <a:cubicBezTo>
                    <a:pt x="5847" y="380217"/>
                    <a:pt x="0" y="374370"/>
                    <a:pt x="0" y="367158"/>
                  </a:cubicBezTo>
                  <a:lnTo>
                    <a:pt x="0" y="13059"/>
                  </a:lnTo>
                  <a:cubicBezTo>
                    <a:pt x="0" y="5847"/>
                    <a:pt x="5847" y="0"/>
                    <a:pt x="13059" y="0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498272" cy="44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898518" y="6196332"/>
            <a:ext cx="9485626" cy="1443636"/>
            <a:chOff x="0" y="0"/>
            <a:chExt cx="2498272" cy="38021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98272" cy="380217"/>
            </a:xfrm>
            <a:custGeom>
              <a:avLst/>
              <a:gdLst/>
              <a:ahLst/>
              <a:cxnLst/>
              <a:rect l="l" t="t" r="r" b="b"/>
              <a:pathLst>
                <a:path w="2498272" h="380217">
                  <a:moveTo>
                    <a:pt x="13059" y="0"/>
                  </a:moveTo>
                  <a:lnTo>
                    <a:pt x="2485213" y="0"/>
                  </a:lnTo>
                  <a:cubicBezTo>
                    <a:pt x="2492425" y="0"/>
                    <a:pt x="2498272" y="5847"/>
                    <a:pt x="2498272" y="13059"/>
                  </a:cubicBezTo>
                  <a:lnTo>
                    <a:pt x="2498272" y="367158"/>
                  </a:lnTo>
                  <a:cubicBezTo>
                    <a:pt x="2498272" y="370622"/>
                    <a:pt x="2496896" y="373943"/>
                    <a:pt x="2494447" y="376392"/>
                  </a:cubicBezTo>
                  <a:cubicBezTo>
                    <a:pt x="2491998" y="378841"/>
                    <a:pt x="2488677" y="380217"/>
                    <a:pt x="2485213" y="380217"/>
                  </a:cubicBezTo>
                  <a:lnTo>
                    <a:pt x="13059" y="380217"/>
                  </a:lnTo>
                  <a:cubicBezTo>
                    <a:pt x="5847" y="380217"/>
                    <a:pt x="0" y="374370"/>
                    <a:pt x="0" y="367158"/>
                  </a:cubicBezTo>
                  <a:lnTo>
                    <a:pt x="0" y="13059"/>
                  </a:lnTo>
                  <a:cubicBezTo>
                    <a:pt x="0" y="5847"/>
                    <a:pt x="5847" y="0"/>
                    <a:pt x="13059" y="0"/>
                  </a:cubicBezTo>
                  <a:close/>
                </a:path>
              </a:pathLst>
            </a:custGeom>
            <a:solidFill>
              <a:srgbClr val="F9C59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498272" cy="446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112497" y="1650439"/>
            <a:ext cx="3562568" cy="6674600"/>
          </a:xfrm>
          <a:custGeom>
            <a:avLst/>
            <a:gdLst/>
            <a:ahLst/>
            <a:cxnLst/>
            <a:rect l="l" t="t" r="r" b="b"/>
            <a:pathLst>
              <a:path w="3562568" h="6674600">
                <a:moveTo>
                  <a:pt x="0" y="0"/>
                </a:moveTo>
                <a:lnTo>
                  <a:pt x="3562568" y="0"/>
                </a:lnTo>
                <a:lnTo>
                  <a:pt x="3562568" y="6674600"/>
                </a:lnTo>
                <a:lnTo>
                  <a:pt x="0" y="6674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4" name="TextBox 24"/>
          <p:cNvSpPr txBox="1"/>
          <p:nvPr/>
        </p:nvSpPr>
        <p:spPr>
          <a:xfrm>
            <a:off x="2275441" y="468630"/>
            <a:ext cx="13737119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SINIFLANDIRMA MODELLER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N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N EĞ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r>
              <a:rPr lang="en-US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M</a:t>
            </a:r>
            <a:r>
              <a:rPr lang="tr-TR" sz="6000" b="1" dirty="0">
                <a:solidFill>
                  <a:srgbClr val="01010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İ</a:t>
            </a:r>
            <a:endParaRPr lang="en-US" sz="6000" b="1" dirty="0">
              <a:solidFill>
                <a:srgbClr val="010101"/>
              </a:solidFill>
              <a:latin typeface="Times New Roman Condensed Bold"/>
              <a:ea typeface="Times New Roman Condensed Bold"/>
              <a:cs typeface="Times New Roman Condensed Bold"/>
              <a:sym typeface="Times New Roman Condense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44077" y="9773043"/>
            <a:ext cx="404756" cy="341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2528" b="1">
                <a:solidFill>
                  <a:srgbClr val="010101"/>
                </a:solidFill>
                <a:latin typeface="Sarabun Bold"/>
                <a:ea typeface="Sarabun Bold"/>
                <a:cs typeface="Sarabun Bold"/>
                <a:sym typeface="Sarabun Bold"/>
              </a:rPr>
              <a:t>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4228" y="3103600"/>
            <a:ext cx="234126" cy="43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2"/>
              </a:lnSpc>
              <a:spcBef>
                <a:spcPct val="0"/>
              </a:spcBef>
            </a:pPr>
            <a:r>
              <a:rPr lang="en-US" sz="254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24228" y="6631231"/>
            <a:ext cx="234126" cy="43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2"/>
              </a:lnSpc>
              <a:spcBef>
                <a:spcPct val="0"/>
              </a:spcBef>
            </a:pPr>
            <a:r>
              <a:rPr lang="en-US" sz="254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4228" y="4903880"/>
            <a:ext cx="234126" cy="43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2"/>
              </a:lnSpc>
              <a:spcBef>
                <a:spcPct val="0"/>
              </a:spcBef>
            </a:pPr>
            <a:r>
              <a:rPr lang="en-US" sz="254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20182" y="3136461"/>
            <a:ext cx="8405381" cy="95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Veri seti üzerinde CNN, EfficientNet, MobileNetV2, U-Net++, DenseNet121 ve </a:t>
            </a:r>
          </a:p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ResNet50 modeli eğitildi.</a:t>
            </a: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020182" y="2737737"/>
            <a:ext cx="8594203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180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 EĞITIM SÜRECI</a:t>
            </a:r>
          </a:p>
          <a:p>
            <a:pPr algn="l">
              <a:lnSpc>
                <a:spcPts val="2530"/>
              </a:lnSpc>
              <a:spcBef>
                <a:spcPct val="0"/>
              </a:spcBef>
            </a:pPr>
            <a:endParaRPr lang="en-US" sz="1807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020182" y="5084978"/>
            <a:ext cx="8405381" cy="95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Eğitilen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modeller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validasyon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test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veri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seti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üzerinde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7" dirty="0" err="1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değerlendirildi</a:t>
            </a:r>
            <a:r>
              <a:rPr lang="en-US" sz="1807" dirty="0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2530"/>
              </a:lnSpc>
            </a:pPr>
            <a:endParaRPr lang="en-US" sz="1807" dirty="0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 dirty="0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020182" y="4549049"/>
            <a:ext cx="8594203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1807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 DOĞRULAMA SÜRECI</a:t>
            </a:r>
          </a:p>
          <a:p>
            <a:pPr algn="l">
              <a:lnSpc>
                <a:spcPts val="2530"/>
              </a:lnSpc>
              <a:spcBef>
                <a:spcPct val="0"/>
              </a:spcBef>
            </a:pPr>
            <a:endParaRPr lang="en-US" sz="1807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020182" y="6330340"/>
            <a:ext cx="8594203" cy="63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1807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MODELIN SEÇIMI</a:t>
            </a:r>
          </a:p>
          <a:p>
            <a:pPr algn="l">
              <a:lnSpc>
                <a:spcPts val="2530"/>
              </a:lnSpc>
              <a:spcBef>
                <a:spcPct val="0"/>
              </a:spcBef>
            </a:pPr>
            <a:endParaRPr lang="en-US" sz="1807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020182" y="6770139"/>
            <a:ext cx="8405381" cy="126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1807">
                <a:solidFill>
                  <a:srgbClr val="010101"/>
                </a:solidFill>
                <a:latin typeface="Poppins"/>
                <a:ea typeface="Poppins"/>
                <a:cs typeface="Poppins"/>
                <a:sym typeface="Poppins"/>
              </a:rPr>
              <a:t>Eğitim işlemleri tamamlandıktan sonra en başarılı modelin ResNet50 olduğu görülmüştür.</a:t>
            </a:r>
          </a:p>
          <a:p>
            <a:pPr algn="just">
              <a:lnSpc>
                <a:spcPts val="2530"/>
              </a:lnSpc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530"/>
              </a:lnSpc>
              <a:spcBef>
                <a:spcPct val="0"/>
              </a:spcBef>
            </a:pPr>
            <a:endParaRPr lang="en-US" sz="1807">
              <a:solidFill>
                <a:srgbClr val="0101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583</Words>
  <Application>Microsoft Office PowerPoint</Application>
  <PresentationFormat>Özel</PresentationFormat>
  <Paragraphs>112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2" baseType="lpstr">
      <vt:lpstr>Poppins Bold</vt:lpstr>
      <vt:lpstr>Canva Sans Bold</vt:lpstr>
      <vt:lpstr>Sarabun Bold</vt:lpstr>
      <vt:lpstr>Arial</vt:lpstr>
      <vt:lpstr>Poppins</vt:lpstr>
      <vt:lpstr>Times New Roman Condensed Bold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Bootcamp</dc:title>
  <cp:lastModifiedBy>Office</cp:lastModifiedBy>
  <cp:revision>10</cp:revision>
  <dcterms:created xsi:type="dcterms:W3CDTF">2006-08-16T00:00:00Z</dcterms:created>
  <dcterms:modified xsi:type="dcterms:W3CDTF">2025-02-15T08:55:26Z</dcterms:modified>
  <dc:identifier>DAGe__26v2Q</dc:identifier>
</cp:coreProperties>
</file>